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708" r:id="rId5"/>
    <p:sldMasterId id="2147483720" r:id="rId6"/>
    <p:sldMasterId id="2147483744" r:id="rId7"/>
    <p:sldMasterId id="2147483756" r:id="rId8"/>
    <p:sldMasterId id="2147483768" r:id="rId9"/>
    <p:sldMasterId id="2147483780" r:id="rId10"/>
    <p:sldMasterId id="2147483792" r:id="rId11"/>
    <p:sldMasterId id="2147483816" r:id="rId12"/>
  </p:sldMasterIdLst>
  <p:sldIdLst>
    <p:sldId id="278" r:id="rId13"/>
    <p:sldId id="350" r:id="rId14"/>
    <p:sldId id="365" r:id="rId15"/>
    <p:sldId id="366" r:id="rId16"/>
    <p:sldId id="363" r:id="rId17"/>
    <p:sldId id="294" r:id="rId18"/>
    <p:sldId id="295" r:id="rId19"/>
    <p:sldId id="378" r:id="rId20"/>
    <p:sldId id="292" r:id="rId21"/>
    <p:sldId id="373" r:id="rId22"/>
    <p:sldId id="286" r:id="rId23"/>
    <p:sldId id="351" r:id="rId24"/>
    <p:sldId id="288" r:id="rId25"/>
    <p:sldId id="352" r:id="rId26"/>
    <p:sldId id="296" r:id="rId27"/>
    <p:sldId id="355" r:id="rId28"/>
    <p:sldId id="353" r:id="rId29"/>
    <p:sldId id="356" r:id="rId30"/>
    <p:sldId id="358" r:id="rId31"/>
    <p:sldId id="359" r:id="rId32"/>
    <p:sldId id="360" r:id="rId33"/>
    <p:sldId id="302" r:id="rId34"/>
    <p:sldId id="303" r:id="rId35"/>
    <p:sldId id="308" r:id="rId36"/>
    <p:sldId id="307" r:id="rId37"/>
    <p:sldId id="361" r:id="rId38"/>
    <p:sldId id="313" r:id="rId39"/>
    <p:sldId id="362" r:id="rId40"/>
    <p:sldId id="315" r:id="rId41"/>
    <p:sldId id="317" r:id="rId42"/>
    <p:sldId id="318" r:id="rId43"/>
    <p:sldId id="326" r:id="rId44"/>
    <p:sldId id="323" r:id="rId45"/>
    <p:sldId id="330" r:id="rId46"/>
    <p:sldId id="321" r:id="rId47"/>
    <p:sldId id="327" r:id="rId48"/>
    <p:sldId id="328" r:id="rId49"/>
    <p:sldId id="331" r:id="rId50"/>
    <p:sldId id="375" r:id="rId51"/>
    <p:sldId id="340" r:id="rId52"/>
    <p:sldId id="376" r:id="rId53"/>
    <p:sldId id="377" r:id="rId54"/>
    <p:sldId id="379" r:id="rId55"/>
    <p:sldId id="380" r:id="rId56"/>
    <p:sldId id="369" r:id="rId57"/>
    <p:sldId id="299" r:id="rId5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7E24"/>
    <a:srgbClr val="E62A72"/>
    <a:srgbClr val="008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7378" autoAdjust="0"/>
    <p:restoredTop sz="94660"/>
  </p:normalViewPr>
  <p:slideViewPr>
    <p:cSldViewPr>
      <p:cViewPr>
        <p:scale>
          <a:sx n="91" d="100"/>
          <a:sy n="91" d="100"/>
        </p:scale>
        <p:origin x="-294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61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53217-80CE-488C-AC95-211F58E0E5DB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BFD12-9C92-4D85-AAA5-60C4005AA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2A783-1562-40B5-87CB-BA8836888C3E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C13BF-5F43-463E-9486-F00CF35549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53217-80CE-488C-AC95-211F58E0E5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BFD12-9C92-4D85-AAA5-60C4005AAE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241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58EE8-603E-4B6F-8FC9-2EDB4EEDB1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1613-1260-4A78-BD10-D8802DED3B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42658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F2857-C7E9-4FCD-B8BF-930D492C4D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38D43-6776-4FDC-9802-C5ECF1730E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97059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61656-FCE2-4A2E-920F-5BD12D378B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BD3CF-02B6-49D4-9289-FB8401A206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34946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47B2C-FEA0-46C9-8FE6-FE67FA89EB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6FC05-8140-4C9A-BBE0-A4EF428E82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43416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0BAD5-3A96-4449-A444-3C15997060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5F1A-DE67-4643-8B2A-F9D07718D2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23783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3D4C-D18A-4B1D-AB2A-F89E7CF357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05E15-FC6A-4789-8C70-A62171F90B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14974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8009B-D557-4304-A0F8-FA955E5591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FD430-126F-442D-A5A7-6D72AFAAD6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82187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9127B-B0E0-4A19-8CFD-2D48655C38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32CAC-AADE-4992-BD19-7B810E02D0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69526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2A783-1562-40B5-87CB-BA8836888C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C13BF-5F43-463E-9486-F00CF35549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790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733DF-CDD1-413E-8290-B8A0CDFF426F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EBF0B-11AB-47ED-86E9-DAA3723CE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733DF-CDD1-413E-8290-B8A0CDFF42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EBF0B-11AB-47ED-86E9-DAA3723CE0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03965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53217-80CE-488C-AC95-211F58E0E5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BFD12-9C92-4D85-AAA5-60C4005AAE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30412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58EE8-603E-4B6F-8FC9-2EDB4EEDB1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1613-1260-4A78-BD10-D8802DED3B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92372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F2857-C7E9-4FCD-B8BF-930D492C4D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38D43-6776-4FDC-9802-C5ECF1730E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41063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61656-FCE2-4A2E-920F-5BD12D378B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BD3CF-02B6-49D4-9289-FB8401A206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0556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47B2C-FEA0-46C9-8FE6-FE67FA89EB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6FC05-8140-4C9A-BBE0-A4EF428E82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62398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0BAD5-3A96-4449-A444-3C15997060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5F1A-DE67-4643-8B2A-F9D07718D2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36213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3D4C-D18A-4B1D-AB2A-F89E7CF357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05E15-FC6A-4789-8C70-A62171F90B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55152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8009B-D557-4304-A0F8-FA955E5591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FD430-126F-442D-A5A7-6D72AFAAD6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05762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9127B-B0E0-4A19-8CFD-2D48655C38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32CAC-AADE-4992-BD19-7B810E02D0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08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53217-80CE-488C-AC95-211F58E0E5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BFD12-9C92-4D85-AAA5-60C4005AAE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35829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2A783-1562-40B5-87CB-BA8836888C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C13BF-5F43-463E-9486-F00CF35549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2849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733DF-CDD1-413E-8290-B8A0CDFF42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EBF0B-11AB-47ED-86E9-DAA3723CE0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35682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53217-80CE-488C-AC95-211F58E0E5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BFD12-9C92-4D85-AAA5-60C4005AAE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45040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58EE8-603E-4B6F-8FC9-2EDB4EEDB1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1613-1260-4A78-BD10-D8802DED3B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6465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F2857-C7E9-4FCD-B8BF-930D492C4D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38D43-6776-4FDC-9802-C5ECF1730E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8669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61656-FCE2-4A2E-920F-5BD12D378B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BD3CF-02B6-49D4-9289-FB8401A206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49470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47B2C-FEA0-46C9-8FE6-FE67FA89EB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6FC05-8140-4C9A-BBE0-A4EF428E82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45477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0BAD5-3A96-4449-A444-3C15997060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5F1A-DE67-4643-8B2A-F9D07718D2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85778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3D4C-D18A-4B1D-AB2A-F89E7CF357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05E15-FC6A-4789-8C70-A62171F90B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40457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8009B-D557-4304-A0F8-FA955E5591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FD430-126F-442D-A5A7-6D72AFAAD6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5341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58EE8-603E-4B6F-8FC9-2EDB4EEDB1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1613-1260-4A78-BD10-D8802DED3B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09320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9127B-B0E0-4A19-8CFD-2D48655C38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32CAC-AADE-4992-BD19-7B810E02D0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80681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2A783-1562-40B5-87CB-BA8836888C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C13BF-5F43-463E-9486-F00CF35549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0507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733DF-CDD1-413E-8290-B8A0CDFF42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EBF0B-11AB-47ED-86E9-DAA3723CE0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782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F2857-C7E9-4FCD-B8BF-930D492C4D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38D43-6776-4FDC-9802-C5ECF1730E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2242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61656-FCE2-4A2E-920F-5BD12D378B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BD3CF-02B6-49D4-9289-FB8401A206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73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47B2C-FEA0-46C9-8FE6-FE67FA89EB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6FC05-8140-4C9A-BBE0-A4EF428E82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719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0BAD5-3A96-4449-A444-3C15997060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5F1A-DE67-4643-8B2A-F9D07718D2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5151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3D4C-D18A-4B1D-AB2A-F89E7CF357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05E15-FC6A-4789-8C70-A62171F90B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3890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8009B-D557-4304-A0F8-FA955E5591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FD430-126F-442D-A5A7-6D72AFAAD6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23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58EE8-603E-4B6F-8FC9-2EDB4EEDB16C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1613-1260-4A78-BD10-D8802DED3B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9127B-B0E0-4A19-8CFD-2D48655C38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32CAC-AADE-4992-BD19-7B810E02D0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8488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2A783-1562-40B5-87CB-BA8836888C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C13BF-5F43-463E-9486-F00CF35549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4661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733DF-CDD1-413E-8290-B8A0CDFF42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EBF0B-11AB-47ED-86E9-DAA3723CE0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0941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53217-80CE-488C-AC95-211F58E0E5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BFD12-9C92-4D85-AAA5-60C4005AAE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1323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58EE8-603E-4B6F-8FC9-2EDB4EEDB1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1613-1260-4A78-BD10-D8802DED3B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9753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F2857-C7E9-4FCD-B8BF-930D492C4D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38D43-6776-4FDC-9802-C5ECF1730E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4774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61656-FCE2-4A2E-920F-5BD12D378B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BD3CF-02B6-49D4-9289-FB8401A206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8557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47B2C-FEA0-46C9-8FE6-FE67FA89EB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6FC05-8140-4C9A-BBE0-A4EF428E82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1684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0BAD5-3A96-4449-A444-3C15997060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5F1A-DE67-4643-8B2A-F9D07718D2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3605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3D4C-D18A-4B1D-AB2A-F89E7CF357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05E15-FC6A-4789-8C70-A62171F90B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434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F2857-C7E9-4FCD-B8BF-930D492C4D53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38D43-6776-4FDC-9802-C5ECF1730E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8009B-D557-4304-A0F8-FA955E5591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FD430-126F-442D-A5A7-6D72AFAAD6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4267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9127B-B0E0-4A19-8CFD-2D48655C38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32CAC-AADE-4992-BD19-7B810E02D0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6826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2A783-1562-40B5-87CB-BA8836888C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C13BF-5F43-463E-9486-F00CF35549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4116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733DF-CDD1-413E-8290-B8A0CDFF42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EBF0B-11AB-47ED-86E9-DAA3723CE0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1513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53217-80CE-488C-AC95-211F58E0E5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BFD12-9C92-4D85-AAA5-60C4005AAE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437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58EE8-603E-4B6F-8FC9-2EDB4EEDB1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1613-1260-4A78-BD10-D8802DED3B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3428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F2857-C7E9-4FCD-B8BF-930D492C4D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38D43-6776-4FDC-9802-C5ECF1730E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6395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61656-FCE2-4A2E-920F-5BD12D378B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BD3CF-02B6-49D4-9289-FB8401A206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9340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47B2C-FEA0-46C9-8FE6-FE67FA89EB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6FC05-8140-4C9A-BBE0-A4EF428E82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3848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0BAD5-3A96-4449-A444-3C15997060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5F1A-DE67-4643-8B2A-F9D07718D2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720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61656-FCE2-4A2E-920F-5BD12D378B8F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BD3CF-02B6-49D4-9289-FB8401A206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3D4C-D18A-4B1D-AB2A-F89E7CF357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05E15-FC6A-4789-8C70-A62171F90B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20495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8009B-D557-4304-A0F8-FA955E5591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FD430-126F-442D-A5A7-6D72AFAAD6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0947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9127B-B0E0-4A19-8CFD-2D48655C38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32CAC-AADE-4992-BD19-7B810E02D0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5974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2A783-1562-40B5-87CB-BA8836888C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C13BF-5F43-463E-9486-F00CF35549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2618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733DF-CDD1-413E-8290-B8A0CDFF42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EBF0B-11AB-47ED-86E9-DAA3723CE0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291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53217-80CE-488C-AC95-211F58E0E5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BFD12-9C92-4D85-AAA5-60C4005AAE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2825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58EE8-603E-4B6F-8FC9-2EDB4EEDB1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1613-1260-4A78-BD10-D8802DED3B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2724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F2857-C7E9-4FCD-B8BF-930D492C4D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38D43-6776-4FDC-9802-C5ECF1730E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14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61656-FCE2-4A2E-920F-5BD12D378B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BD3CF-02B6-49D4-9289-FB8401A206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4192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47B2C-FEA0-46C9-8FE6-FE67FA89EB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6FC05-8140-4C9A-BBE0-A4EF428E82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973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47B2C-FEA0-46C9-8FE6-FE67FA89EB11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6FC05-8140-4C9A-BBE0-A4EF428E8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0BAD5-3A96-4449-A444-3C15997060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5F1A-DE67-4643-8B2A-F9D07718D2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0933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3D4C-D18A-4B1D-AB2A-F89E7CF357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05E15-FC6A-4789-8C70-A62171F90B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20848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8009B-D557-4304-A0F8-FA955E5591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FD430-126F-442D-A5A7-6D72AFAAD6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38251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9127B-B0E0-4A19-8CFD-2D48655C38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32CAC-AADE-4992-BD19-7B810E02D0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699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2A783-1562-40B5-87CB-BA8836888C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C13BF-5F43-463E-9486-F00CF35549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3874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733DF-CDD1-413E-8290-B8A0CDFF42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EBF0B-11AB-47ED-86E9-DAA3723CE0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80162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53217-80CE-488C-AC95-211F58E0E5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BFD12-9C92-4D85-AAA5-60C4005AAE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3518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58EE8-603E-4B6F-8FC9-2EDB4EEDB1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1613-1260-4A78-BD10-D8802DED3B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12583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F2857-C7E9-4FCD-B8BF-930D492C4D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38D43-6776-4FDC-9802-C5ECF1730E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233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61656-FCE2-4A2E-920F-5BD12D378B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BD3CF-02B6-49D4-9289-FB8401A206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546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0BAD5-3A96-4449-A444-3C15997060CB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5F1A-DE67-4643-8B2A-F9D07718D2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47B2C-FEA0-46C9-8FE6-FE67FA89EB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6FC05-8140-4C9A-BBE0-A4EF428E82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60748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0BAD5-3A96-4449-A444-3C15997060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5F1A-DE67-4643-8B2A-F9D07718D2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70950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3D4C-D18A-4B1D-AB2A-F89E7CF357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05E15-FC6A-4789-8C70-A62171F90B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43114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8009B-D557-4304-A0F8-FA955E5591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FD430-126F-442D-A5A7-6D72AFAAD6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77234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9127B-B0E0-4A19-8CFD-2D48655C38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32CAC-AADE-4992-BD19-7B810E02D0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27696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2A783-1562-40B5-87CB-BA8836888C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C13BF-5F43-463E-9486-F00CF35549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07001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733DF-CDD1-413E-8290-B8A0CDFF42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EBF0B-11AB-47ED-86E9-DAA3723CE0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45900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53217-80CE-488C-AC95-211F58E0E5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BFD12-9C92-4D85-AAA5-60C4005AAE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40299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58EE8-603E-4B6F-8FC9-2EDB4EEDB1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1613-1260-4A78-BD10-D8802DED3B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2700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F2857-C7E9-4FCD-B8BF-930D492C4D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38D43-6776-4FDC-9802-C5ECF1730E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498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3D4C-D18A-4B1D-AB2A-F89E7CF3573D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05E15-FC6A-4789-8C70-A62171F90B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61656-FCE2-4A2E-920F-5BD12D378B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BD3CF-02B6-49D4-9289-FB8401A206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43947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47B2C-FEA0-46C9-8FE6-FE67FA89EB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6FC05-8140-4C9A-BBE0-A4EF428E82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9335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0BAD5-3A96-4449-A444-3C15997060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5F1A-DE67-4643-8B2A-F9D07718D2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26281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3D4C-D18A-4B1D-AB2A-F89E7CF357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05E15-FC6A-4789-8C70-A62171F90B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83286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8009B-D557-4304-A0F8-FA955E5591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FD430-126F-442D-A5A7-6D72AFAAD6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14454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9127B-B0E0-4A19-8CFD-2D48655C38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32CAC-AADE-4992-BD19-7B810E02D0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627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2A783-1562-40B5-87CB-BA8836888C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C13BF-5F43-463E-9486-F00CF35549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24578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733DF-CDD1-413E-8290-B8A0CDFF42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EBF0B-11AB-47ED-86E9-DAA3723CE0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95707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53217-80CE-488C-AC95-211F58E0E5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BFD12-9C92-4D85-AAA5-60C4005AAE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0550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58EE8-603E-4B6F-8FC9-2EDB4EEDB1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1613-1260-4A78-BD10-D8802DED3B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542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8009B-D557-4304-A0F8-FA955E55915D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FD430-126F-442D-A5A7-6D72AFAAD6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F2857-C7E9-4FCD-B8BF-930D492C4D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38D43-6776-4FDC-9802-C5ECF1730E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70685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61656-FCE2-4A2E-920F-5BD12D378B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BD3CF-02B6-49D4-9289-FB8401A206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08396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47B2C-FEA0-46C9-8FE6-FE67FA89EB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6FC05-8140-4C9A-BBE0-A4EF428E82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43414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0BAD5-3A96-4449-A444-3C15997060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5F1A-DE67-4643-8B2A-F9D07718D2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4555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3D4C-D18A-4B1D-AB2A-F89E7CF357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05E15-FC6A-4789-8C70-A62171F90B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73928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8009B-D557-4304-A0F8-FA955E5591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FD430-126F-442D-A5A7-6D72AFAAD6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10605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9127B-B0E0-4A19-8CFD-2D48655C38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32CAC-AADE-4992-BD19-7B810E02D0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90695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2A783-1562-40B5-87CB-BA8836888C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C13BF-5F43-463E-9486-F00CF35549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76685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733DF-CDD1-413E-8290-B8A0CDFF42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EBF0B-11AB-47ED-86E9-DAA3723CE0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4780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53217-80CE-488C-AC95-211F58E0E5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BFD12-9C92-4D85-AAA5-60C4005AAE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9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9127B-B0E0-4A19-8CFD-2D48655C3823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32CAC-AADE-4992-BD19-7B810E02D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58EE8-603E-4B6F-8FC9-2EDB4EEDB1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1613-1260-4A78-BD10-D8802DED3B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24219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F2857-C7E9-4FCD-B8BF-930D492C4D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38D43-6776-4FDC-9802-C5ECF1730E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11169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61656-FCE2-4A2E-920F-5BD12D378B8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BD3CF-02B6-49D4-9289-FB8401A206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3323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47B2C-FEA0-46C9-8FE6-FE67FA89EB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6FC05-8140-4C9A-BBE0-A4EF428E82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88173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0BAD5-3A96-4449-A444-3C15997060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55F1A-DE67-4643-8B2A-F9D07718D2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01108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3D4C-D18A-4B1D-AB2A-F89E7CF357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05E15-FC6A-4789-8C70-A62171F90B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18013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8009B-D557-4304-A0F8-FA955E5591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FD430-126F-442D-A5A7-6D72AFAAD68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49884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9127B-B0E0-4A19-8CFD-2D48655C38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32CAC-AADE-4992-BD19-7B810E02D0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0948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2A783-1562-40B5-87CB-BA8836888C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C13BF-5F43-463E-9486-F00CF35549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72314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733DF-CDD1-413E-8290-B8A0CDFF42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EBF0B-11AB-47ED-86E9-DAA3723CE00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05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635EBF-E960-4B80-8316-C8A9A951B334}" type="datetimeFigureOut">
              <a:rPr lang="ru-RU"/>
              <a:pPr>
                <a:defRPr/>
              </a:pPr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109C16-4A4D-42BD-B2BC-25D907B5A5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635EBF-E960-4B80-8316-C8A9A951B3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109C16-4A4D-42BD-B2BC-25D907B5A5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546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635EBF-E960-4B80-8316-C8A9A951B3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109C16-4A4D-42BD-B2BC-25D907B5A5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78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635EBF-E960-4B80-8316-C8A9A951B3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109C16-4A4D-42BD-B2BC-25D907B5A5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208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635EBF-E960-4B80-8316-C8A9A951B3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109C16-4A4D-42BD-B2BC-25D907B5A5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775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635EBF-E960-4B80-8316-C8A9A951B3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109C16-4A4D-42BD-B2BC-25D907B5A5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730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635EBF-E960-4B80-8316-C8A9A951B3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109C16-4A4D-42BD-B2BC-25D907B5A5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11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635EBF-E960-4B80-8316-C8A9A951B3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109C16-4A4D-42BD-B2BC-25D907B5A5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063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635EBF-E960-4B80-8316-C8A9A951B3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109C16-4A4D-42BD-B2BC-25D907B5A5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619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635EBF-E960-4B80-8316-C8A9A951B3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109C16-4A4D-42BD-B2BC-25D907B5A5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097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635EBF-E960-4B80-8316-C8A9A951B3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109C16-4A4D-42BD-B2BC-25D907B5A5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702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635EBF-E960-4B80-8316-C8A9A951B3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01.06.2016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109C16-4A4D-42BD-B2BC-25D907B5A5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606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3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4.png"/><Relationship Id="rId7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6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jpeg"/><Relationship Id="rId3" Type="http://schemas.openxmlformats.org/officeDocument/2006/relationships/image" Target="../media/image4.png"/><Relationship Id="rId7" Type="http://schemas.openxmlformats.org/officeDocument/2006/relationships/image" Target="../media/image10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4.png"/><Relationship Id="rId7" Type="http://schemas.openxmlformats.org/officeDocument/2006/relationships/image" Target="../media/image1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Relationship Id="rId9" Type="http://schemas.openxmlformats.org/officeDocument/2006/relationships/image" Target="../media/image11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.png"/><Relationship Id="rId7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21.png"/><Relationship Id="rId4" Type="http://schemas.openxmlformats.org/officeDocument/2006/relationships/image" Target="../media/image5.jpe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1039" y="1091959"/>
            <a:ext cx="6381922" cy="2376264"/>
          </a:xfr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en-US" sz="2000" b="1" i="1" u="sng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«Формирование гражданской позиции школьников в общественно – значимой деятельности»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600" dirty="0"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endParaRPr lang="ru-RU" sz="2000" b="1" dirty="0">
              <a:solidFill>
                <a:schemeClr val="accent2">
                  <a:lumMod val="50000"/>
                </a:schemeClr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1052736"/>
            <a:ext cx="67151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noFill/>
                <a:latin typeface="Times New Roman" pitchFamily="18" charset="0"/>
                <a:cs typeface="Times New Roman" pitchFamily="18" charset="0"/>
              </a:rPr>
              <a:t>МБОУ «Средняя общеобразовательная школа №61»</a:t>
            </a:r>
            <a:endParaRPr lang="ru-RU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noFill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\\Pc0\--сеть--\фото школа\DSC0966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80"/>
          <a:stretch/>
        </p:blipFill>
        <p:spPr bwMode="auto">
          <a:xfrm>
            <a:off x="2452947" y="2852936"/>
            <a:ext cx="4238105" cy="2448273"/>
          </a:xfrm>
          <a:prstGeom prst="rect">
            <a:avLst/>
          </a:prstGeom>
          <a:noFill/>
          <a:effectLst>
            <a:glow rad="12700">
              <a:srgbClr val="FFF39D">
                <a:alpha val="40000"/>
              </a:srgb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1025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3" descr="учебники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813" y="5572125"/>
            <a:ext cx="1143000" cy="1042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71472" y="470394"/>
            <a:ext cx="78581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 проекта</a:t>
            </a:r>
            <a:endParaRPr lang="ru-RU" sz="3200" i="1" dirty="0" smtClean="0">
              <a:solidFill>
                <a:srgbClr val="C0504D">
                  <a:lumMod val="50000"/>
                </a:srgbClr>
              </a:solidFill>
              <a:latin typeface="Arial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3669" y="1241885"/>
            <a:ext cx="8640960" cy="4525963"/>
          </a:xfrm>
        </p:spPr>
        <p:txBody>
          <a:bodyPr/>
          <a:lstStyle/>
          <a:p>
            <a:pPr lvl="0" algn="just">
              <a:spcAft>
                <a:spcPts val="0"/>
              </a:spcAft>
              <a:buFont typeface="+mj-lt"/>
              <a:buAutoNum type="arabicPeriod"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Разработать педагогическую 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модель внедрения системы </a:t>
            </a:r>
            <a:r>
              <a:rPr lang="ru-RU" sz="1800" b="1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гражданско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 – патриотического воспитания школьников на основе </a:t>
            </a:r>
            <a:r>
              <a:rPr lang="ru-RU" sz="1800" b="1" dirty="0" err="1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межпоколенного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 проекта ВНШ «Единение».</a:t>
            </a:r>
            <a:endParaRPr lang="ru-RU" sz="1800" b="1" dirty="0">
              <a:solidFill>
                <a:schemeClr val="accent2">
                  <a:lumMod val="50000"/>
                </a:schemeClr>
              </a:solidFill>
            </a:endParaRPr>
          </a:p>
          <a:p>
            <a:pPr lvl="0" algn="just">
              <a:spcAft>
                <a:spcPts val="0"/>
              </a:spcAft>
              <a:buFont typeface="+mj-lt"/>
              <a:buAutoNum type="arabicPeriod"/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Организовать взаимодействие субъектов </a:t>
            </a:r>
            <a:r>
              <a:rPr lang="ru-RU" sz="1800" b="1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воспитательно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 – образовательного процесса, в рамках реализации проекта Высшая народная школа (ВНШ) «Единение».</a:t>
            </a:r>
            <a:endParaRPr lang="ru-RU" sz="1800" b="1" dirty="0">
              <a:solidFill>
                <a:schemeClr val="accent2">
                  <a:lumMod val="50000"/>
                </a:schemeClr>
              </a:solidFill>
            </a:endParaRPr>
          </a:p>
          <a:p>
            <a:pPr lvl="0" algn="just">
              <a:spcAft>
                <a:spcPts val="0"/>
              </a:spcAft>
              <a:buFont typeface="+mj-lt"/>
              <a:buAutoNum type="arabicPeriod"/>
            </a:pP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Развивать 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устойчивую мотивацию у учащихся и других  субъектов ВОП к участию в реализации практик взаимоотношения поколений. Обеспечить готовность учащихся и педагогов к  взаимодействию поколений.</a:t>
            </a:r>
            <a:endParaRPr lang="ru-RU" sz="1800" b="1" dirty="0">
              <a:solidFill>
                <a:schemeClr val="accent2">
                  <a:lumMod val="50000"/>
                </a:schemeClr>
              </a:solidFill>
            </a:endParaRPr>
          </a:p>
          <a:p>
            <a:pPr lvl="0" algn="just">
              <a:spcAft>
                <a:spcPts val="0"/>
              </a:spcAft>
              <a:buFont typeface="+mj-lt"/>
              <a:buAutoNum type="arabicPeriod"/>
              <a:tabLst>
                <a:tab pos="388620" algn="l"/>
              </a:tabLst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Создать оптимальные условия для полноценного развития потребностей всех возрастных групп проекта в </a:t>
            </a:r>
            <a:r>
              <a:rPr lang="ru-RU" sz="1800" b="1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гражданско</a:t>
            </a: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 - патриотическом, духовно-нравственном, личностном, творческом совершенствовании на основе знаний и приобретённого жизненного опыта в ходе взаимодействия поколений.</a:t>
            </a:r>
            <a:endParaRPr lang="ru-RU" sz="1800" b="1" dirty="0">
              <a:solidFill>
                <a:schemeClr val="accent2">
                  <a:lumMod val="50000"/>
                </a:schemeClr>
              </a:solidFill>
            </a:endParaRPr>
          </a:p>
          <a:p>
            <a:pPr lvl="0" algn="just">
              <a:spcAft>
                <a:spcPts val="0"/>
              </a:spcAft>
              <a:buFont typeface="+mj-lt"/>
              <a:buAutoNum type="arabicPeriod"/>
              <a:tabLst>
                <a:tab pos="388620" algn="l"/>
              </a:tabLst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Подготовить на основе полученных материалов методические рекомендации для управленцев и педагогов-экспериментаторов для работы в МБОУ по проблеме инновационного проекта.         </a:t>
            </a:r>
            <a:endParaRPr lang="ru-RU" sz="1800" b="1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800" b="1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603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pic>
        <p:nvPicPr>
          <p:cNvPr id="6" name="Содержимое 3" descr="учебники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813" y="5572125"/>
            <a:ext cx="1143000" cy="1042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46490" y="404664"/>
            <a:ext cx="184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26096"/>
            <a:ext cx="86187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Волонтёры 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отряда</a:t>
            </a:r>
            <a:r>
              <a:rPr lang="en-US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«Кто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если не мы?!»</a:t>
            </a:r>
            <a:endParaRPr lang="ru-RU" sz="32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95500"/>
            <a:ext cx="4320481" cy="28786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Picture 4" descr="C:\Documents and Settings\User\Мои документы\все документы с компа\городской семинар\фото семинар\IMG_710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95500"/>
            <a:ext cx="4298292" cy="2865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Documents and Settings\User\Мои документы\все документы с компа\городской семинар\фото семинар\Новая папка\DSC_03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994848"/>
            <a:ext cx="4320480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Documents and Settings\User\Рабочий стол\ВНШ\Все фото\Встреча с ветеранами войны\DSCF029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175" y="3963968"/>
            <a:ext cx="4190281" cy="28631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pic>
        <p:nvPicPr>
          <p:cNvPr id="6" name="Содержимое 3" descr="учебники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813" y="5572125"/>
            <a:ext cx="1143000" cy="1042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46490" y="404664"/>
            <a:ext cx="184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50721"/>
            <a:ext cx="86187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Девиз отряда волонтёров </a:t>
            </a:r>
          </a:p>
          <a:p>
            <a:pPr algn="ctr"/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«Мы вместе! И других вариантов нет!»</a:t>
            </a:r>
            <a:endParaRPr lang="ru-RU" sz="32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3" descr="C:\Documents and Settings\Uvr\Рабочий стол\красивая школа итоги\P11905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268760"/>
            <a:ext cx="4297776" cy="30100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Documents and Settings\User\Рабочий стол\ВНШ\вып2013-2\DSC_043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876815"/>
            <a:ext cx="4428492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Documents and Settings\User\Рабочий стол\ВНШ\ВНШ 2013 4 год\DSC_043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45552"/>
            <a:ext cx="3032045" cy="45480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13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42875"/>
            <a:ext cx="8429625" cy="981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472488" cy="4525963"/>
          </a:xfrm>
        </p:spPr>
        <p:txBody>
          <a:bodyPr/>
          <a:lstStyle/>
          <a:p>
            <a:pPr>
              <a:buNone/>
              <a:defRPr/>
            </a:pPr>
            <a:r>
              <a:rPr lang="ru-RU" sz="1200" dirty="0" smtClean="0">
                <a:latin typeface="Bookman Old Style" pitchFamily="18" charset="0"/>
              </a:rPr>
              <a:t> </a:t>
            </a:r>
            <a:endParaRPr lang="ru-RU" sz="1200" dirty="0" smtClean="0">
              <a:latin typeface="Book Antiqua" pitchFamily="18" charset="0"/>
            </a:endParaRPr>
          </a:p>
          <a:p>
            <a:pPr>
              <a:defRPr/>
            </a:pPr>
            <a:endParaRPr lang="ru-RU" sz="1200" dirty="0" smtClean="0">
              <a:latin typeface="Bookman Old Style" pitchFamily="18" charset="0"/>
            </a:endParaRPr>
          </a:p>
          <a:p>
            <a:pPr>
              <a:defRPr/>
            </a:pP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404664"/>
            <a:ext cx="8970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Наши ветераны – наша гордость! 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19" name="Picture 2" descr="C:\Users\1\Desktop\DSC_00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535" y="1124744"/>
            <a:ext cx="7412930" cy="54897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685800" algn="l"/>
              </a:tabLst>
            </a:pPr>
            <a:r>
              <a:rPr lang="ru-RU" b="1" i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rgbClr val="C0504D">
                  <a:lumMod val="75000"/>
                </a:srgb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3500" y="155798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Диалог </a:t>
            </a:r>
            <a:r>
              <a:rPr lang="ru-RU" sz="32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поколений</a:t>
            </a:r>
            <a:endParaRPr lang="ru-RU" sz="3200" b="1" i="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7" descr="C:\Documents and Settings\User\Рабочий стол\ВНШ 2014-2015\день памяти 2015\DSC008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0" y="1268759"/>
            <a:ext cx="4825262" cy="27184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Documents and Settings\User\Рабочий стол\ВНШ 2014-2015\день памяти 2015\на сайт\DSC009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370" y="1268760"/>
            <a:ext cx="4675541" cy="27184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Documents and Settings\User\Рабочий стол\ВНШ 2014-2015\день памяти 2015\на сайт\DSC0070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25381"/>
            <a:ext cx="4714021" cy="28439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Documents and Settings\User\Рабочий стол\ВНШ 2014-2015\день памяти 2015\на сайт\DSC0084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022" y="3987215"/>
            <a:ext cx="4608890" cy="26821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1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532" y="165074"/>
            <a:ext cx="8429625" cy="981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404664"/>
            <a:ext cx="8247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Направления деятельности ВНШ «Единение»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41134" y="1146943"/>
            <a:ext cx="2990706" cy="1332459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Andalus" panose="02020603050405020304" pitchFamily="18" charset="-78"/>
              </a:rPr>
              <a:t>Патриотическое воспитание:</a:t>
            </a:r>
          </a:p>
          <a:p>
            <a:pPr lvl="0"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Andalus" panose="02020603050405020304" pitchFamily="18" charset="-78"/>
              </a:rPr>
              <a:t>Клуб «Память»</a:t>
            </a:r>
          </a:p>
        </p:txBody>
      </p:sp>
      <p:sp>
        <p:nvSpPr>
          <p:cNvPr id="14" name="Овал 13"/>
          <p:cNvSpPr/>
          <p:nvPr/>
        </p:nvSpPr>
        <p:spPr>
          <a:xfrm>
            <a:off x="31981" y="2574815"/>
            <a:ext cx="2790840" cy="1455899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</a:rPr>
              <a:t>Основы компьютерной грамотности</a:t>
            </a:r>
          </a:p>
        </p:txBody>
      </p:sp>
      <p:sp>
        <p:nvSpPr>
          <p:cNvPr id="15" name="Овал 14"/>
          <p:cNvSpPr/>
          <p:nvPr/>
        </p:nvSpPr>
        <p:spPr>
          <a:xfrm>
            <a:off x="3347864" y="2852936"/>
            <a:ext cx="2736304" cy="1589088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ВНШ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/>
              </a:rPr>
              <a:t>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</a:rPr>
              <a:t>«Единение»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30652" y="4073710"/>
            <a:ext cx="2558658" cy="1440160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</a:rPr>
              <a:t>Группа здоровья «Непоседы»</a:t>
            </a:r>
          </a:p>
        </p:txBody>
      </p:sp>
      <p:sp>
        <p:nvSpPr>
          <p:cNvPr id="18" name="Овал 17"/>
          <p:cNvSpPr/>
          <p:nvPr/>
        </p:nvSpPr>
        <p:spPr>
          <a:xfrm>
            <a:off x="3993847" y="5319139"/>
            <a:ext cx="2844286" cy="1523978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b="1" dirty="0">
                <a:solidFill>
                  <a:srgbClr val="002060"/>
                </a:solidFill>
                <a:latin typeface="Times New Roman"/>
              </a:rPr>
              <a:t>Праздники и встречи для всех</a:t>
            </a:r>
          </a:p>
          <a:p>
            <a:pPr lvl="0" algn="ctr">
              <a:defRPr/>
            </a:pPr>
            <a:r>
              <a:rPr lang="ru-RU" b="1" dirty="0">
                <a:solidFill>
                  <a:srgbClr val="002060"/>
                </a:solidFill>
                <a:latin typeface="Times New Roman"/>
              </a:rPr>
              <a:t> «От всей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</a:rPr>
              <a:t>души!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</a:rPr>
              <a:t>»</a:t>
            </a:r>
            <a:endParaRPr lang="ru-RU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782330" y="5018089"/>
            <a:ext cx="2361670" cy="1152128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</a:rPr>
              <a:t>Увлечение:</a:t>
            </a:r>
          </a:p>
          <a:p>
            <a:pPr lvl="0"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</a:rPr>
              <a:t>Изостудия «Палитра»</a:t>
            </a:r>
          </a:p>
        </p:txBody>
      </p:sp>
      <p:sp>
        <p:nvSpPr>
          <p:cNvPr id="20" name="Овал 19"/>
          <p:cNvSpPr/>
          <p:nvPr/>
        </p:nvSpPr>
        <p:spPr>
          <a:xfrm>
            <a:off x="6754650" y="3789040"/>
            <a:ext cx="2232248" cy="1152128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b="1" dirty="0">
                <a:solidFill>
                  <a:srgbClr val="002060"/>
                </a:solidFill>
                <a:latin typeface="Times New Roman"/>
              </a:rPr>
              <a:t>Английский язык</a:t>
            </a:r>
          </a:p>
        </p:txBody>
      </p:sp>
      <p:sp>
        <p:nvSpPr>
          <p:cNvPr id="21" name="Овал 20"/>
          <p:cNvSpPr/>
          <p:nvPr/>
        </p:nvSpPr>
        <p:spPr>
          <a:xfrm>
            <a:off x="6280502" y="2543381"/>
            <a:ext cx="2828002" cy="1152128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rgbClr val="002060"/>
                </a:solidFill>
                <a:latin typeface="Times New Roman"/>
              </a:rPr>
              <a:t>Клуб «Рукодельницы»</a:t>
            </a:r>
          </a:p>
        </p:txBody>
      </p:sp>
      <p:sp>
        <p:nvSpPr>
          <p:cNvPr id="22" name="Овал 21"/>
          <p:cNvSpPr/>
          <p:nvPr/>
        </p:nvSpPr>
        <p:spPr>
          <a:xfrm>
            <a:off x="3276408" y="1146943"/>
            <a:ext cx="3096344" cy="1152128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</a:rPr>
              <a:t>Увлечение:</a:t>
            </a:r>
          </a:p>
          <a:p>
            <a:pPr lvl="0"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</a:rPr>
              <a:t> вокальная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группа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</a:rPr>
              <a:t>«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Вдохновение»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6406654" y="1233871"/>
            <a:ext cx="2376264" cy="1152128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b="1" dirty="0">
                <a:solidFill>
                  <a:srgbClr val="002060"/>
                </a:solidFill>
                <a:latin typeface="Times New Roman"/>
              </a:rPr>
              <a:t>Шахматный клуб </a:t>
            </a:r>
          </a:p>
          <a:p>
            <a:pPr lvl="0" algn="ctr">
              <a:defRPr/>
            </a:pPr>
            <a:r>
              <a:rPr lang="ru-RU" b="1" dirty="0">
                <a:solidFill>
                  <a:srgbClr val="002060"/>
                </a:solidFill>
                <a:latin typeface="Times New Roman"/>
              </a:rPr>
              <a:t>«Ветеран»</a:t>
            </a:r>
          </a:p>
        </p:txBody>
      </p:sp>
      <p:cxnSp>
        <p:nvCxnSpPr>
          <p:cNvPr id="26" name="Прямая соединительная линия 25"/>
          <p:cNvCxnSpPr>
            <a:endCxn id="15" idx="1"/>
          </p:cNvCxnSpPr>
          <p:nvPr/>
        </p:nvCxnSpPr>
        <p:spPr>
          <a:xfrm>
            <a:off x="2915816" y="2217274"/>
            <a:ext cx="832770" cy="868379"/>
          </a:xfrm>
          <a:prstGeom prst="line">
            <a:avLst/>
          </a:prstGeom>
          <a:ln w="31750" cmpd="sng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822821" y="3490249"/>
            <a:ext cx="525043" cy="0"/>
          </a:xfrm>
          <a:prstGeom prst="line">
            <a:avLst/>
          </a:prstGeom>
          <a:ln w="31750" cmpd="sng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2595330" y="3973756"/>
            <a:ext cx="824542" cy="607372"/>
          </a:xfrm>
          <a:prstGeom prst="line">
            <a:avLst/>
          </a:prstGeom>
          <a:ln w="31750" cmpd="sng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932040" y="4442024"/>
            <a:ext cx="216024" cy="877115"/>
          </a:xfrm>
          <a:prstGeom prst="line">
            <a:avLst/>
          </a:prstGeom>
          <a:ln w="31750" cmpd="sng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15" idx="7"/>
            <a:endCxn id="23" idx="3"/>
          </p:cNvCxnSpPr>
          <p:nvPr/>
        </p:nvCxnSpPr>
        <p:spPr>
          <a:xfrm flipV="1">
            <a:off x="5683446" y="2217274"/>
            <a:ext cx="1071204" cy="868379"/>
          </a:xfrm>
          <a:prstGeom prst="line">
            <a:avLst/>
          </a:prstGeom>
          <a:ln w="31750" cmpd="sng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084168" y="3756348"/>
            <a:ext cx="698162" cy="434816"/>
          </a:xfrm>
          <a:prstGeom prst="line">
            <a:avLst/>
          </a:prstGeom>
          <a:ln w="31750" cmpd="sng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endCxn id="19" idx="1"/>
          </p:cNvCxnSpPr>
          <p:nvPr/>
        </p:nvCxnSpPr>
        <p:spPr>
          <a:xfrm>
            <a:off x="5650170" y="4219791"/>
            <a:ext cx="1478019" cy="967023"/>
          </a:xfrm>
          <a:prstGeom prst="line">
            <a:avLst/>
          </a:prstGeom>
          <a:ln w="31750" cmpd="sng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stCxn id="22" idx="4"/>
          </p:cNvCxnSpPr>
          <p:nvPr/>
        </p:nvCxnSpPr>
        <p:spPr>
          <a:xfrm>
            <a:off x="4824580" y="2299071"/>
            <a:ext cx="89995" cy="553865"/>
          </a:xfrm>
          <a:prstGeom prst="line">
            <a:avLst/>
          </a:prstGeom>
          <a:ln w="31750" cmpd="sng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5984824" y="3302765"/>
            <a:ext cx="421830" cy="78618"/>
          </a:xfrm>
          <a:prstGeom prst="line">
            <a:avLst/>
          </a:prstGeom>
          <a:ln w="31750" cmpd="sng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1316001" y="5513870"/>
            <a:ext cx="2558658" cy="1251520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«Ваш консультант»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H="1">
            <a:off x="3276408" y="4365104"/>
            <a:ext cx="863544" cy="1229049"/>
          </a:xfrm>
          <a:prstGeom prst="line">
            <a:avLst/>
          </a:prstGeom>
          <a:ln w="31750" cmpd="sng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685800" algn="l"/>
              </a:tabLst>
            </a:pPr>
            <a:r>
              <a:rPr lang="ru-RU" b="1" i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rgbClr val="C0504D">
                  <a:lumMod val="75000"/>
                </a:srgb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296942"/>
            <a:ext cx="40221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Клуб «Память»</a:t>
            </a: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2" y="1124744"/>
            <a:ext cx="4310063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24744"/>
            <a:ext cx="4224469" cy="27868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11545"/>
            <a:ext cx="4086015" cy="27990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Picture 2" descr="C:\Documents and Settings\User\Рабочий стол\ВНШ\Фото Киев\P118039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59678"/>
            <a:ext cx="4080453" cy="28983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57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685800" algn="l"/>
              </a:tabLst>
            </a:pPr>
            <a:r>
              <a:rPr lang="ru-RU" b="1" i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rgbClr val="C0504D">
                  <a:lumMod val="75000"/>
                </a:srgb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Нам есть о чём поведать миру!</a:t>
            </a:r>
            <a:endParaRPr lang="ru-RU" sz="3200" b="1" i="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3" descr="C:\Documents and Settings\User\Рабочий стол\ВНШ\7мая 2014 встреча с ветеранами\DSC053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2" y="1124744"/>
            <a:ext cx="8904287" cy="54316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37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685800" algn="l"/>
              </a:tabLst>
            </a:pPr>
            <a:r>
              <a:rPr lang="ru-RU" b="1" i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rgbClr val="C0504D">
                  <a:lumMod val="75000"/>
                </a:srgb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296942"/>
            <a:ext cx="40221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Клуб «Память»</a:t>
            </a:r>
          </a:p>
        </p:txBody>
      </p:sp>
      <p:pic>
        <p:nvPicPr>
          <p:cNvPr id="1026" name="Picture 2" descr="C:\Documents and Settings\User\Рабочий стол\23 февраля\IMG_88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49" y="1099250"/>
            <a:ext cx="7963900" cy="56421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68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685800" algn="l"/>
              </a:tabLst>
            </a:pPr>
            <a:r>
              <a:rPr lang="ru-RU" b="1" i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rgbClr val="C0504D">
                  <a:lumMod val="75000"/>
                </a:srgb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296942"/>
            <a:ext cx="40221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Клуб «Память»</a:t>
            </a:r>
          </a:p>
        </p:txBody>
      </p:sp>
      <p:pic>
        <p:nvPicPr>
          <p:cNvPr id="9" name="Picture 5" descr="C:\Documents and Settings\User\Рабочий стол\ос фото\Встреча с ветеранами\DSC_01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36" y="1196752"/>
            <a:ext cx="3780419" cy="2520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Documents and Settings\User\Рабочий стол\ос фото\Встреча с ветеранами\DSC_01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745" y="1196752"/>
            <a:ext cx="3780420" cy="2520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User\Рабочий стол\23 февраля\IMG_884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06" y="3922177"/>
            <a:ext cx="4050450" cy="27003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User\Рабочий стол\23 февраля\IMG_883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46691"/>
            <a:ext cx="4276908" cy="2851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92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712968" cy="917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pic>
        <p:nvPicPr>
          <p:cNvPr id="6" name="Содержимое 3" descr="учебники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813" y="5572125"/>
            <a:ext cx="1143000" cy="1042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346722"/>
            <a:ext cx="871296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Чтобы воспитать человека </a:t>
            </a:r>
            <a:endParaRPr lang="en-US" sz="3200" b="1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во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всех отношениях,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 надо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знать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его</a:t>
            </a:r>
            <a:endParaRPr lang="en-US" sz="3200" b="1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во всех отношениях.                                                                                                                                                                                  К. Д. Ушинский</a:t>
            </a:r>
            <a:endParaRPr lang="ru-RU" sz="3200" dirty="0">
              <a:solidFill>
                <a:schemeClr val="accent2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47019"/>
            <a:ext cx="4864695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7" descr="C:\Documents and Settings\User\Рабочий стол\ВНШ\ВНШ все\выпускной 2013 Олеся\DSC_044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2143"/>
            <a:ext cx="3672406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31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685800" algn="l"/>
              </a:tabLst>
            </a:pPr>
            <a:r>
              <a:rPr lang="ru-RU" b="1" i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rgbClr val="C0504D">
                  <a:lumMod val="75000"/>
                </a:srgb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-84876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Диалог поколений,</a:t>
            </a:r>
          </a:p>
          <a:p>
            <a:pPr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посвященный 70-летию Победы в Великой Отечественной войне</a:t>
            </a:r>
          </a:p>
        </p:txBody>
      </p:sp>
      <p:pic>
        <p:nvPicPr>
          <p:cNvPr id="9" name="Picture 4" descr="C:\Documents and Settings\User\Рабочий стол\ВНШ 2014-2015\день памяти 2015\на сайт\DSC005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2" y="1484784"/>
            <a:ext cx="4714909" cy="2720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C:\Documents and Settings\User\Рабочий стол\ВНШ 2014-2015\день памяти 2015\DSC006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152" y="1484783"/>
            <a:ext cx="4829687" cy="2720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Documents and Settings\User\Рабочий стол\ВНШ 2014-2015\день памяти 2015\DSC0074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1" y="4099803"/>
            <a:ext cx="4611361" cy="26522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Documents and Settings\User\Рабочий стол\ВНШ 2014-2015\день памяти 2015\DSC0078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417" y="4050107"/>
            <a:ext cx="4884195" cy="27516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62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685800" algn="l"/>
              </a:tabLst>
            </a:pPr>
            <a:r>
              <a:rPr lang="ru-RU" b="1" i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rgbClr val="C0504D">
                  <a:lumMod val="75000"/>
                </a:srgb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296942"/>
            <a:ext cx="40221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Клуб «Память»</a:t>
            </a:r>
          </a:p>
        </p:txBody>
      </p:sp>
      <p:pic>
        <p:nvPicPr>
          <p:cNvPr id="9" name="Picture 3" descr="C:\Documents and Settings\User\Рабочий стол\ВНШ\7мая 2014 встреча с ветеранами\DSC053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12403"/>
            <a:ext cx="9111580" cy="51332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6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296942"/>
            <a:ext cx="40221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«Мужской разговор»</a:t>
            </a:r>
          </a:p>
        </p:txBody>
      </p:sp>
      <p:pic>
        <p:nvPicPr>
          <p:cNvPr id="9" name="Picture 4" descr="C:\Documents and Settings\User\Рабочий стол\ос фото\Мужской разговор\DSC_02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58" y="1098501"/>
            <a:ext cx="4032448" cy="26882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Documents and Settings\User\Рабочий стол\ос фото\Встреча с ветеранами\DSC_01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563" y="1098500"/>
            <a:ext cx="4032449" cy="26882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Documents and Settings\User\Рабочий стол\ос фото\Мужской разговор\DSC_031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58" y="3813638"/>
            <a:ext cx="4130621" cy="27537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Documents and Settings\User\Рабочий стол\ос фото\Встреча с ветеранами\DSC_010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371" y="3789244"/>
            <a:ext cx="4130318" cy="27535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320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296942"/>
            <a:ext cx="40221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«Мужской разговор»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26" y="1074912"/>
            <a:ext cx="8210686" cy="54714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46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296942"/>
            <a:ext cx="40221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«Женский разговор»</a:t>
            </a:r>
          </a:p>
        </p:txBody>
      </p:sp>
      <p:pic>
        <p:nvPicPr>
          <p:cNvPr id="9" name="Picture 4" descr="C:\Documents and Settings\User\Рабочий стол\ос фото\Женский разговор\1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38" y="1125989"/>
            <a:ext cx="3816424" cy="25442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Documents and Settings\User\Рабочий стол\ос фото\Женский разговор\DSC_02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036" y="1126548"/>
            <a:ext cx="3816424" cy="25442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Documents and Settings\User\Рабочий стол\ос фото\Женский разговор\DSC_006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3055"/>
            <a:ext cx="3962942" cy="26419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Documents and Settings\User\Рабочий стол\ос фото\Женский разговор\DSC_001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739" y="3933056"/>
            <a:ext cx="3888431" cy="259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58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296942"/>
            <a:ext cx="40221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«Женский разговор»</a:t>
            </a:r>
          </a:p>
        </p:txBody>
      </p:sp>
      <p:pic>
        <p:nvPicPr>
          <p:cNvPr id="9" name="Picture 3" descr="C:\Documents and Settings\User\Рабочий стол\ос фото\Женский разговор\DSC_02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7"/>
            <a:ext cx="7992888" cy="53285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1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685800" algn="l"/>
              </a:tabLst>
            </a:pPr>
            <a:r>
              <a:rPr lang="ru-RU" b="1" i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rgbClr val="C0504D">
                  <a:lumMod val="75000"/>
                </a:srgb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«Английский язык»</a:t>
            </a:r>
            <a:endParaRPr lang="ru-RU" sz="3200" b="1" i="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D:\--сеть--\открытие народной школы\работа народной школы\DSC057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41786"/>
            <a:ext cx="7233915" cy="40754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86533" y="551723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algn="ctr"/>
            <a:r>
              <a:rPr lang="ru-RU" sz="2400" b="1" dirty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Глебова Мария Валерьевна, </a:t>
            </a:r>
          </a:p>
          <a:p>
            <a:pPr algn="ctr"/>
            <a:r>
              <a:rPr lang="ru-RU" sz="2400" b="1" dirty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английского языка </a:t>
            </a:r>
          </a:p>
        </p:txBody>
      </p:sp>
    </p:spTree>
    <p:extLst>
      <p:ext uri="{BB962C8B-B14F-4D97-AF65-F5344CB8AC3E}">
        <p14:creationId xmlns:p14="http://schemas.microsoft.com/office/powerpoint/2010/main" val="64446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«Рукодельницы»</a:t>
            </a:r>
          </a:p>
        </p:txBody>
      </p:sp>
      <p:pic>
        <p:nvPicPr>
          <p:cNvPr id="13" name="Picture 2" descr="D:\--сеть--\Ирина\P118049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78"/>
          <a:stretch/>
        </p:blipFill>
        <p:spPr bwMode="auto">
          <a:xfrm>
            <a:off x="147904" y="1268760"/>
            <a:ext cx="4174581" cy="33300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Documents and Settings\User\Мои документы\все документы с компа\городской семинар\фото семинар\фото печать\DSC0719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7" t="390" r="5127" b="-390"/>
          <a:stretch/>
        </p:blipFill>
        <p:spPr bwMode="auto">
          <a:xfrm>
            <a:off x="4194690" y="1385421"/>
            <a:ext cx="5032682" cy="32243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3"/>
          <p:cNvSpPr txBox="1">
            <a:spLocks/>
          </p:cNvSpPr>
          <p:nvPr/>
        </p:nvSpPr>
        <p:spPr bwMode="auto">
          <a:xfrm>
            <a:off x="396052" y="5122386"/>
            <a:ext cx="8229600" cy="110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547688" indent="-411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4E5A4"/>
              </a:buClr>
              <a:buSzPct val="65000"/>
              <a:buFont typeface="Wingdings 2" pitchFamily="18" charset="2"/>
              <a:buChar char="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363" indent="-2825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Font typeface="Wingdings 2" pitchFamily="18" charset="2"/>
              <a:buChar char="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4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95000"/>
              <a:buFont typeface="Wingdings" pitchFamily="2" charset="2"/>
              <a:buChar char="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25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463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6525" indent="0" algn="ctr">
              <a:buFont typeface="Wingdings 2" pitchFamily="18" charset="2"/>
              <a:buNone/>
            </a:pP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36525" indent="0" algn="ctr">
              <a:buFont typeface="Wingdings 2" pitchFamily="18" charset="2"/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Кряжевских Ирина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Гордеевна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136525" indent="0" algn="ctr">
              <a:buFont typeface="Wingdings 2" pitchFamily="18" charset="2"/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технологии</a:t>
            </a:r>
          </a:p>
        </p:txBody>
      </p:sp>
    </p:spTree>
    <p:extLst>
      <p:ext uri="{BB962C8B-B14F-4D97-AF65-F5344CB8AC3E}">
        <p14:creationId xmlns:p14="http://schemas.microsoft.com/office/powerpoint/2010/main" val="308749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685800" algn="l"/>
              </a:tabLst>
            </a:pPr>
            <a:r>
              <a:rPr lang="ru-RU" b="1" i="1" dirty="0" smtClean="0">
                <a:solidFill>
                  <a:srgbClr val="C0504D">
                    <a:lumMod val="75000"/>
                  </a:srgb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rgbClr val="C0504D">
                  <a:lumMod val="75000"/>
                </a:srgb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«Изостудия»</a:t>
            </a:r>
            <a:endParaRPr lang="ru-RU" sz="3200" b="1" i="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D:\--сеть--\открытие народной школы\стенды ВНШ\DSC059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868" y="1268760"/>
            <a:ext cx="6840760" cy="38539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32248" y="51519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algn="ctr"/>
            <a:r>
              <a:rPr lang="ru-RU" sz="2400" b="1" dirty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Трифаненкова</a:t>
            </a:r>
            <a:r>
              <a:rPr lang="ru-RU" sz="2400" b="1" dirty="0">
                <a:solidFill>
                  <a:srgbClr val="C0504D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Анатольевна, учитель ИЗО</a:t>
            </a:r>
          </a:p>
        </p:txBody>
      </p:sp>
    </p:spTree>
    <p:extLst>
      <p:ext uri="{BB962C8B-B14F-4D97-AF65-F5344CB8AC3E}">
        <p14:creationId xmlns:p14="http://schemas.microsoft.com/office/powerpoint/2010/main" val="417686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«Вдохновение»</a:t>
            </a:r>
            <a:endParaRPr lang="ru-RU" sz="3200" b="1" i="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D:\--сеть--\открытие народной школы\стенды ВНШ\DSC062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804" y="1556792"/>
            <a:ext cx="6972424" cy="39281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289219" y="548491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algn="ctr"/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Врачёва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Николаевна, </a:t>
            </a:r>
          </a:p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музыки</a:t>
            </a:r>
          </a:p>
        </p:txBody>
      </p:sp>
    </p:spTree>
    <p:extLst>
      <p:ext uri="{BB962C8B-B14F-4D97-AF65-F5344CB8AC3E}">
        <p14:creationId xmlns:p14="http://schemas.microsoft.com/office/powerpoint/2010/main" val="368998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712968" cy="917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pic>
        <p:nvPicPr>
          <p:cNvPr id="6" name="Содержимое 3" descr="учебники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813" y="5572125"/>
            <a:ext cx="1143000" cy="1042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7984" y="1106083"/>
            <a:ext cx="8712968" cy="2888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–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это совокупность определенным образом взаимодействующих структурных и функциональных составляющих (в том числе и педагогических технологий), направленных на развитие личности ребенка.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82646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Воспитательная система: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8" name="Picture 4" descr="C:\Documents and Settings\User\Рабочий стол\ВНШ\ВНШ 2013 4 год\DSC_05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979544"/>
            <a:ext cx="4259116" cy="26898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94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«Основы информатики»</a:t>
            </a:r>
            <a:endParaRPr lang="ru-RU" sz="3200" b="1" i="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D:\--сеть--\Ирина\P11805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944" y="1115905"/>
            <a:ext cx="5949344" cy="44620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77248" y="556428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algn="ctr"/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Трудорудо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Анатольевна, </a:t>
            </a:r>
          </a:p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информатики</a:t>
            </a:r>
          </a:p>
        </p:txBody>
      </p:sp>
    </p:spTree>
    <p:extLst>
      <p:ext uri="{BB962C8B-B14F-4D97-AF65-F5344CB8AC3E}">
        <p14:creationId xmlns:p14="http://schemas.microsoft.com/office/powerpoint/2010/main" val="235540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«Основы информатики»</a:t>
            </a:r>
            <a:endParaRPr lang="ru-RU" sz="3200" b="1" i="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C:\Documents and Settings\User\Мои документы\все документы с компа\городской семинар\фото семинар\Новая папка\DSC_01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60143"/>
            <a:ext cx="3888432" cy="259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Documents and Settings\User\Мои документы\все документы с компа\городской семинар\фото семинар\Новая папка\DSC_02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38211"/>
            <a:ext cx="4182224" cy="27881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Documents and Settings\User\Мои документы\все документы с компа\городской семинар\фото семинар\Новая папка\DSC_02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933056"/>
            <a:ext cx="4245893" cy="28305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99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88640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Вместе  и на семинарах, конференциях…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5" y="1098501"/>
            <a:ext cx="4390576" cy="32934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3" descr="C:\Documents and Settings\user\Рабочий стол\Красивая школа 2011-2012\P11507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565" y="1075761"/>
            <a:ext cx="4201324" cy="31509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Documents and Settings\user\Рабочий стол\Красивая школа 2011-2012\P115069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44" y="3607183"/>
            <a:ext cx="4338955" cy="32542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550" y="3756520"/>
            <a:ext cx="4053354" cy="30400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440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Шахматный </a:t>
            </a:r>
            <a:r>
              <a:rPr lang="ru-RU" sz="32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клуб «Ветеран» «Уроки деда»</a:t>
            </a:r>
            <a:endParaRPr lang="ru-RU" sz="3200" b="1" i="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5" descr="C:\Documents and Settings\User\Рабочий стол\ос фото\Шахматный турнир\DSC_01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47" y="1123743"/>
            <a:ext cx="4311961" cy="28746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Documents and Settings\User\Рабочий стол\ос фото\Шахматный турнир\DSC_01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23743"/>
            <a:ext cx="4367842" cy="29118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Documents and Settings\User\Рабочий стол\ВНШ\день защитника\DSC_017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47" y="3998383"/>
            <a:ext cx="4311961" cy="28746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Documents and Settings\User\Рабочий стол\ВНШ\день защитника\DSC_017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701" y="4003962"/>
            <a:ext cx="4281056" cy="28540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02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Волонтёры и ветераны = дружба!</a:t>
            </a:r>
          </a:p>
        </p:txBody>
      </p:sp>
      <p:pic>
        <p:nvPicPr>
          <p:cNvPr id="9" name="Picture 2" descr="C:\Documents and Settings\User\Рабочий стол\ВНШ\руппель\IMG_286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92" y="1127677"/>
            <a:ext cx="7406973" cy="55416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10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«От всей души!»</a:t>
            </a:r>
          </a:p>
        </p:txBody>
      </p:sp>
      <p:pic>
        <p:nvPicPr>
          <p:cNvPr id="9" name="Picture 2" descr="C:\Documents and Settings\User\Рабочий стол\ВНШ\ВНШ все\выпускной внш 2012\P11805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64" y="1074280"/>
            <a:ext cx="4384036" cy="32880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D:\--сеть--\Ирина\P11805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87673"/>
            <a:ext cx="4488500" cy="33663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Documents and Settings\User\Рабочий стол\ВНШ\вып2013-2\DSC_043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84" y="3747036"/>
            <a:ext cx="4428492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D:\--сеть--\Ирина\P114058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492" y="3458770"/>
            <a:ext cx="4527864" cy="33992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23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79930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«От всей </a:t>
            </a:r>
            <a:r>
              <a:rPr lang="ru-RU" sz="32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души!»</a:t>
            </a:r>
            <a:endParaRPr lang="ru-RU" sz="3200" b="1" i="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D:\--сеть--\Ирина\P11308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61" y="908720"/>
            <a:ext cx="4524002" cy="33930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1\Desktop\DSC0486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047" y="908720"/>
            <a:ext cx="4475004" cy="28402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D:\--сеть--\Ирина\P117015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30" y="3527274"/>
            <a:ext cx="4428362" cy="3321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D:\--сеть--\Ирина\P117019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142" y="3527274"/>
            <a:ext cx="4428362" cy="3321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39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ВЫПУСКНОЙ </a:t>
            </a:r>
            <a:r>
              <a:rPr lang="ru-RU" sz="32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ВНШ «Единение»</a:t>
            </a:r>
            <a:endParaRPr lang="ru-RU" sz="3200" b="1" i="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Documents and Settings\user\Рабочий стол\Новая папка\Рисунок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49" y="1098501"/>
            <a:ext cx="4355976" cy="32669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User\Рабочий стол\ВНШ\ВНШ все\выпускной 2013 Олеся\DSC_036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96" y="3995546"/>
            <a:ext cx="4293681" cy="2862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Documents and Settings\user\Рабочий стол\Новая папка\Рисунок1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07257"/>
            <a:ext cx="4344301" cy="32582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1\Desktop\DSC0477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196" y="4365483"/>
            <a:ext cx="3960440" cy="22312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14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ВЫПУСКНОЙ ВНШ «Единение»</a:t>
            </a:r>
          </a:p>
        </p:txBody>
      </p:sp>
      <p:pic>
        <p:nvPicPr>
          <p:cNvPr id="9" name="Picture 2" descr="C:\Documents and Settings\User\Рабочий стол\ВНШ\ВНШ все\выпускной 2013 Олеся\DSC_01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4140460" cy="27863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1\Desktop\фото ВНШ\DSC0478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988" y="1196752"/>
            <a:ext cx="4520243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Documents and Settings\User\Рабочий стол\ВНШ\ВНШ все\выпускной 2013 Олеся\DSC_038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86" y="3985525"/>
            <a:ext cx="3976661" cy="26511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C:\Documents and Settings\User\Рабочий стол\ВНШ\ВНШ все\выпускной 2013 Олеся\DSC_043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099" y="3985526"/>
            <a:ext cx="4177373" cy="27369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72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2610" y="177518"/>
            <a:ext cx="8640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г. Казань - 2010 год. </a:t>
            </a:r>
            <a:r>
              <a:rPr lang="ru-RU" sz="28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Второй </a:t>
            </a:r>
            <a:r>
              <a:rPr lang="ru-RU" sz="28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форум Высших народных школ России и Украины</a:t>
            </a:r>
          </a:p>
          <a:p>
            <a:pPr lvl="0" algn="ctr"/>
            <a:endParaRPr lang="ru-RU" sz="3200" b="1" i="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5" descr="DSC01333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5459" y="1098501"/>
            <a:ext cx="3889003" cy="29167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16" name="Рисунок 4" descr="DSC0132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29730" y="1098501"/>
            <a:ext cx="3961010" cy="29721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17" name="Picture 5" descr="D:\--сеть--\На печать\Новая папка (2)\DSC0143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67" y="3764866"/>
            <a:ext cx="3985393" cy="29886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18" name="Рисунок 6" descr="DSC01338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29730" y="3764866"/>
            <a:ext cx="3961010" cy="29700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79887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712968" cy="917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pic>
        <p:nvPicPr>
          <p:cNvPr id="6" name="Содержимое 3" descr="учебники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813" y="5572125"/>
            <a:ext cx="1143000" cy="1042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628800"/>
            <a:ext cx="8712968" cy="1842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15000"/>
              </a:lnSpc>
              <a:spcBef>
                <a:spcPts val="15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тесное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взаимодействие, </a:t>
            </a:r>
            <a:endParaRPr lang="ru-RU" sz="3200" b="1" i="1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spcBef>
                <a:spcPts val="15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к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оординация, </a:t>
            </a:r>
          </a:p>
          <a:p>
            <a:pPr marL="457200" indent="-457200" algn="just">
              <a:lnSpc>
                <a:spcPct val="115000"/>
              </a:lnSpc>
              <a:spcBef>
                <a:spcPts val="15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наличие управления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82646"/>
            <a:ext cx="8784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Три слагаемых воспитательной системы школы: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8" name="Picture 6" descr="C:\Documents and Settings\User\Рабочий стол\ВНШ\ВНШ все\выпускной 2013 Олеся\DSC_02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70495"/>
            <a:ext cx="3693842" cy="24625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User\Рабочий стол\ВНШ\ВНШ 2013 4 год\DSC_043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38128"/>
            <a:ext cx="3780420" cy="2520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Documents and Settings\User\Рабочий стол\ВНШ\ВНШ 2013 4 год\DSC_044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924" y="4222580"/>
            <a:ext cx="3888432" cy="25922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425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Мы тоже </a:t>
            </a:r>
            <a:r>
              <a:rPr lang="ru-RU" sz="32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учимся  г</a:t>
            </a:r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. Санкт - Петербург</a:t>
            </a:r>
          </a:p>
          <a:p>
            <a:pPr lvl="0" algn="ctr"/>
            <a:endParaRPr lang="ru-RU" sz="3200" b="1" i="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 descr="C:\Documents and Settings\User\Рабочий стол\ВНШ\питер май2014-2\DSCN248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33958"/>
            <a:ext cx="3620990" cy="27164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Documents and Settings\User\Рабочий стол\ВНШ\Питер2014\P10603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536" y="1008624"/>
            <a:ext cx="3696755" cy="27725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Documents and Settings\User\Рабочий стол\ВНШ\Питер2014\P106047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44" y="3881435"/>
            <a:ext cx="3778708" cy="28340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Documents and Settings\User\Рабочий стол\ВНШ\питер май2014-2\DSCN246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10" y="3816946"/>
            <a:ext cx="3887307" cy="29162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842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 нас пишут…</a:t>
            </a:r>
          </a:p>
        </p:txBody>
      </p:sp>
      <p:pic>
        <p:nvPicPr>
          <p:cNvPr id="15" name="Picture 2" descr="C:\Documents and Settings\User\Мои документы\Мои рисунки\Изображение 1\Изображение 1 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64435">
            <a:off x="454631" y="1118213"/>
            <a:ext cx="2435211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Documents and Settings\User\Мои документы\Мои рисунки\Изображение 1\Изображение 1 0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69924">
            <a:off x="6042725" y="1127065"/>
            <a:ext cx="2683085" cy="28091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Documents and Settings\User\Мои документы\Мои рисунки\Изображение 1\Изображение 1 0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18499" y="1896638"/>
            <a:ext cx="2256608" cy="32747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C:\Documents and Settings\User\Мои документы\Мои рисунки\Изображение 1\Изображение 1 00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1982">
            <a:off x="719903" y="3693660"/>
            <a:ext cx="2399936" cy="28037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C:\Documents and Settings\User\Мои документы\Мои рисунки\Изображение 1\Изображение 1 00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25640">
            <a:off x="5925140" y="3723012"/>
            <a:ext cx="2608745" cy="30059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3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 нас пишут…</a:t>
            </a:r>
          </a:p>
        </p:txBody>
      </p:sp>
      <p:pic>
        <p:nvPicPr>
          <p:cNvPr id="12" name="Picture 4" descr="C:\Documents and Settings\User\Мои документы\Мои рисунки\Изображение 1\Изображение 1 0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47" r="5626"/>
          <a:stretch/>
        </p:blipFill>
        <p:spPr bwMode="auto">
          <a:xfrm>
            <a:off x="628553" y="1168689"/>
            <a:ext cx="2524946" cy="25831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Documents and Settings\User\Мои документы\Мои рисунки\Изображение 1\Изображение 1 0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8301"/>
            <a:ext cx="3667373" cy="26639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Documents and Settings\User\Мои документы\Мои рисунки\Изображение 1\Изображение 1 0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94419" y="3526372"/>
            <a:ext cx="2928185" cy="34599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Documents and Settings\User\Мои документы\Мои рисунки\Изображение 1\Изображение 1 00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291" y="3751850"/>
            <a:ext cx="3577418" cy="29685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721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Региональная инновационная площадка</a:t>
            </a:r>
            <a:endParaRPr lang="ru-RU" sz="3200" b="1" i="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shkool61-nvkz.ucoz.ru/Innovaziy/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63" y="1098501"/>
            <a:ext cx="8329740" cy="53548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49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Наши достижения</a:t>
            </a:r>
            <a:endParaRPr lang="ru-RU" sz="3200" b="1" i="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shkool61-nvkz.ucoz.ru/Innovaziy/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18" y="1581034"/>
            <a:ext cx="1879280" cy="2664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hkool61-nvkz.ucoz.ru/Innovaziy/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237" y="1304764"/>
            <a:ext cx="1834275" cy="259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hkool61-nvkz.ucoz.ru/Innovaziy/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536" y="1079865"/>
            <a:ext cx="1936180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shkool61-nvkz.ucoz.ru/novosti/noybr/WP_20151105_12_17_32_Pr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11121"/>
            <a:ext cx="3215374" cy="35718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45330"/>
            <a:ext cx="1774157" cy="25106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237" y="2600908"/>
            <a:ext cx="2766161" cy="41448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58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0960" cy="909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462" y="40466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i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694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Главное, ребята, сердцем не стареть!</a:t>
            </a:r>
          </a:p>
        </p:txBody>
      </p:sp>
      <p:pic>
        <p:nvPicPr>
          <p:cNvPr id="9" name="Picture 2" descr="C:\Users\1\Desktop\DSC049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53" y="1098501"/>
            <a:ext cx="8904287" cy="5016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68044" y="6115001"/>
            <a:ext cx="3590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взрослые ученики!</a:t>
            </a:r>
          </a:p>
        </p:txBody>
      </p:sp>
    </p:spTree>
    <p:extLst>
      <p:ext uri="{BB962C8B-B14F-4D97-AF65-F5344CB8AC3E}">
        <p14:creationId xmlns:p14="http://schemas.microsoft.com/office/powerpoint/2010/main" val="17434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8429625" cy="981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Garamond" pitchFamily="18" charset="0"/>
              </a:rPr>
              <a:t> 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472488" cy="4525963"/>
          </a:xfrm>
        </p:spPr>
        <p:txBody>
          <a:bodyPr/>
          <a:lstStyle/>
          <a:p>
            <a:pPr>
              <a:buNone/>
              <a:defRPr/>
            </a:pPr>
            <a:r>
              <a:rPr lang="ru-RU" sz="1200" dirty="0" smtClean="0">
                <a:latin typeface="Bookman Old Style" pitchFamily="18" charset="0"/>
              </a:rPr>
              <a:t> </a:t>
            </a:r>
            <a:endParaRPr lang="ru-RU" sz="1200" dirty="0" smtClean="0">
              <a:latin typeface="Book Antiqua" pitchFamily="18" charset="0"/>
            </a:endParaRPr>
          </a:p>
          <a:p>
            <a:pPr>
              <a:defRPr/>
            </a:pPr>
            <a:endParaRPr lang="ru-RU" sz="1200" dirty="0" smtClean="0">
              <a:latin typeface="Bookman Old Style" pitchFamily="18" charset="0"/>
            </a:endParaRPr>
          </a:p>
          <a:p>
            <a:pPr>
              <a:defRPr/>
            </a:pPr>
            <a:endParaRPr lang="ru-RU" sz="1200" dirty="0"/>
          </a:p>
        </p:txBody>
      </p:sp>
      <p:sp>
        <p:nvSpPr>
          <p:cNvPr id="14" name="WordArt 4"/>
          <p:cNvSpPr>
            <a:spLocks noChangeArrowheads="1" noChangeShapeType="1" noTextEdit="1"/>
          </p:cNvSpPr>
          <p:nvPr/>
        </p:nvSpPr>
        <p:spPr bwMode="auto">
          <a:xfrm>
            <a:off x="1428728" y="2714620"/>
            <a:ext cx="6769100" cy="1060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6">
                    <a:lumMod val="75000"/>
                  </a:schemeClr>
                </a:solidFill>
                <a:latin typeface="Bookman Old Style"/>
              </a:rPr>
              <a:t>Спасибо  за  внимание!</a:t>
            </a:r>
          </a:p>
        </p:txBody>
      </p:sp>
      <p:pic>
        <p:nvPicPr>
          <p:cNvPr id="15" name="Содержимое 3" descr="глобус 3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20" y="4151308"/>
            <a:ext cx="1785950" cy="2579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712968" cy="917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pic>
        <p:nvPicPr>
          <p:cNvPr id="8" name="Picture 2" descr="E:\Школа 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21" y="1268760"/>
            <a:ext cx="8568952" cy="5198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260648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tabLst>
                <a:tab pos="685800" algn="l"/>
              </a:tabLst>
            </a:pPr>
            <a:r>
              <a:rPr lang="ru-RU" sz="3600" b="1" i="1" dirty="0" smtClean="0">
                <a:solidFill>
                  <a:srgbClr val="C0504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Единение</a:t>
            </a:r>
            <a:endParaRPr lang="ru-RU" sz="3600" b="1" i="1" dirty="0">
              <a:solidFill>
                <a:srgbClr val="C0504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16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712968" cy="917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pic>
        <p:nvPicPr>
          <p:cNvPr id="6" name="Содержимое 3" descr="учебники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813" y="5572125"/>
            <a:ext cx="1143000" cy="1042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059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6400" b="1" dirty="0" smtClean="0"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Times New Roman"/>
              </a:rPr>
              <a:t>Высшая </a:t>
            </a:r>
            <a:r>
              <a:rPr lang="ru-RU" sz="6400" b="1" dirty="0"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Times New Roman"/>
              </a:rPr>
              <a:t>народная школа </a:t>
            </a:r>
            <a:r>
              <a:rPr lang="ru-RU" sz="6400" b="1" dirty="0" smtClean="0"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Times New Roman"/>
              </a:rPr>
              <a:t>«</a:t>
            </a:r>
            <a:r>
              <a:rPr lang="ru-RU" sz="6400" b="1" dirty="0"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Times New Roman"/>
              </a:rPr>
              <a:t>Единение»</a:t>
            </a:r>
          </a:p>
          <a:p>
            <a:pPr marL="547688" lvl="0" indent="-411163" algn="r">
              <a:buClr>
                <a:srgbClr val="FAEAA8">
                  <a:shade val="95000"/>
                </a:srgbClr>
              </a:buClr>
              <a:buSzPct val="65000"/>
              <a:buNone/>
              <a:defRPr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Times New Roman"/>
              </a:rPr>
              <a:t>«Единение» - тесная связь, </a:t>
            </a:r>
          </a:p>
          <a:p>
            <a:pPr marL="547688" lvl="0" indent="-411163" algn="r">
              <a:buClr>
                <a:srgbClr val="FAEAA8">
                  <a:shade val="95000"/>
                </a:srgbClr>
              </a:buClr>
              <a:buSzPct val="65000"/>
              <a:buNone/>
              <a:defRPr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Times New Roman"/>
              </a:rPr>
              <a:t>приводящая к единству, </a:t>
            </a:r>
          </a:p>
          <a:p>
            <a:pPr marL="547688" lvl="0" indent="-411163" algn="r">
              <a:buClr>
                <a:srgbClr val="FAEAA8">
                  <a:shade val="95000"/>
                </a:srgbClr>
              </a:buClr>
              <a:buSzPct val="65000"/>
              <a:buNone/>
              <a:defRPr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Times New Roman"/>
              </a:rPr>
              <a:t>сплоченности»</a:t>
            </a:r>
          </a:p>
          <a:p>
            <a:pPr marL="547688" lvl="0" indent="-411163" algn="r">
              <a:buClr>
                <a:srgbClr val="FAEAA8">
                  <a:shade val="95000"/>
                </a:srgbClr>
              </a:buClr>
              <a:buSzPct val="65000"/>
              <a:buNone/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Times New Roman"/>
              </a:rPr>
              <a:t>Словарь русского языка С. И. Ожегова</a:t>
            </a:r>
          </a:p>
          <a:p>
            <a:pPr lvl="0"/>
            <a:endParaRPr lang="ru-RU" sz="1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712968" cy="917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pic>
        <p:nvPicPr>
          <p:cNvPr id="6" name="Содержимое 3" descr="учебники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813" y="5572125"/>
            <a:ext cx="1143000" cy="1042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4485" y="323075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Страницы нашей истории </a:t>
            </a: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86" y="1133413"/>
            <a:ext cx="2961854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716" y="1106083"/>
            <a:ext cx="3011300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821" y="1061405"/>
            <a:ext cx="3069179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717032"/>
            <a:ext cx="3145400" cy="23446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3846850"/>
            <a:ext cx="51845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 smtClean="0">
                <a:ln w="6350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город Санкт – Петербург </a:t>
            </a:r>
            <a:br>
              <a:rPr kumimoji="0" lang="ru-RU" sz="2800" b="1" i="1" u="none" strike="noStrike" kern="0" cap="none" spc="0" normalizeH="0" baseline="0" noProof="0" dirty="0" smtClean="0">
                <a:ln w="6350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2800" b="1" i="1" u="none" strike="noStrike" kern="0" cap="none" spc="0" normalizeH="0" baseline="0" noProof="0" dirty="0" smtClean="0">
                <a:ln w="6350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2009 год</a:t>
            </a:r>
            <a:br>
              <a:rPr kumimoji="0" lang="ru-RU" sz="2800" b="1" i="1" u="none" strike="noStrike" kern="0" cap="none" spc="0" normalizeH="0" baseline="0" noProof="0" dirty="0" smtClean="0">
                <a:ln w="6350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2800" b="1" i="1" u="none" strike="noStrike" kern="0" cap="none" spc="0" normalizeH="0" baseline="0" noProof="0" dirty="0" smtClean="0">
                <a:ln w="6350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Международный конкурс </a:t>
            </a:r>
            <a:br>
              <a:rPr kumimoji="0" lang="ru-RU" sz="2800" b="1" i="1" u="none" strike="noStrike" kern="0" cap="none" spc="0" normalizeH="0" baseline="0" noProof="0" dirty="0" smtClean="0">
                <a:ln w="6350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2800" b="1" i="1" u="none" strike="noStrike" kern="0" cap="none" spc="0" normalizeH="0" baseline="0" noProof="0" dirty="0" smtClean="0">
                <a:ln w="6350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под эгидой ЮНЕСКО </a:t>
            </a:r>
            <a:br>
              <a:rPr kumimoji="0" lang="ru-RU" sz="2800" b="1" i="1" u="none" strike="noStrike" kern="0" cap="none" spc="0" normalizeH="0" baseline="0" noProof="0" dirty="0" smtClean="0">
                <a:ln w="6350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2800" b="1" i="1" u="none" strike="noStrike" kern="0" cap="none" spc="0" normalizeH="0" baseline="0" noProof="0" dirty="0" smtClean="0">
                <a:ln w="6350"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«Красивая школа»</a:t>
            </a:r>
            <a:endParaRPr kumimoji="0" lang="ru-RU" sz="1800" b="0" i="1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712968" cy="917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pic>
        <p:nvPicPr>
          <p:cNvPr id="6" name="Содержимое 3" descr="учебники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813" y="5572125"/>
            <a:ext cx="1143000" cy="1042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7045" y="170307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 ноября 2010 года состоялось открытие </a:t>
            </a:r>
            <a:endParaRPr lang="ru-RU" sz="2800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Высшей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народной школы «Единение» </a:t>
            </a:r>
          </a:p>
        </p:txBody>
      </p:sp>
      <p:pic>
        <p:nvPicPr>
          <p:cNvPr id="11" name="Picture 2" descr="C:\--сеть--\ИА\P10909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1106083"/>
            <a:ext cx="4137202" cy="31029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199599"/>
            <a:ext cx="3888432" cy="29158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87" y="3689648"/>
            <a:ext cx="4501457" cy="3528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--сеть--\ВНШ\P113085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19093" y="3689648"/>
            <a:ext cx="4224907" cy="3168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056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свиток 5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712968" cy="917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8388424" cy="3024336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folHlink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folHlink"/>
                </a:solidFill>
                <a:latin typeface="Arial" charset="0"/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  <a:latin typeface="Garamond" pitchFamily="18" charset="0"/>
            </a:endParaRPr>
          </a:p>
        </p:txBody>
      </p:sp>
      <p:pic>
        <p:nvPicPr>
          <p:cNvPr id="6" name="Содержимое 3" descr="учебники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3813" y="5572125"/>
            <a:ext cx="1143000" cy="1042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WordArt 7"/>
          <p:cNvSpPr>
            <a:spLocks noChangeArrowheads="1" noChangeShapeType="1" noTextEdit="1"/>
          </p:cNvSpPr>
          <p:nvPr/>
        </p:nvSpPr>
        <p:spPr bwMode="auto">
          <a:xfrm>
            <a:off x="3131840" y="404665"/>
            <a:ext cx="367240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C7E24"/>
              </a:solidFill>
              <a:latin typeface="Arial"/>
              <a:cs typeface="Arial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275086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  <a:tabLst>
                <a:tab pos="685800" algn="l"/>
              </a:tabLst>
            </a:pP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 девиз: 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Вместе мы всё сможем!»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55" y="1268760"/>
            <a:ext cx="3279248" cy="21873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7" descr="C:\Documents and Settings\User\Рабочий стол\ВНШ\ВНШ все\выпускной 2013 Олеся\DSC_044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494" y="1106083"/>
            <a:ext cx="3240360" cy="21602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Documents and Settings\User\Рабочий стол\ВНШ\ВНШ все\выпускной 2013 Олеся\DSC_023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635" y="4397219"/>
            <a:ext cx="3524257" cy="23495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44" y="4397526"/>
            <a:ext cx="4176483" cy="23491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9" cstate="print"/>
          <a:srcRect l="8398" t="19238" r="34766" b="27295"/>
          <a:stretch>
            <a:fillRect/>
          </a:stretch>
        </p:blipFill>
        <p:spPr bwMode="auto">
          <a:xfrm flipH="1">
            <a:off x="2822048" y="2276872"/>
            <a:ext cx="3203848" cy="23844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</TotalTime>
  <Words>593</Words>
  <Application>Microsoft Office PowerPoint</Application>
  <PresentationFormat>Экран (4:3)</PresentationFormat>
  <Paragraphs>177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46</vt:i4>
      </vt:variant>
    </vt:vector>
  </HeadingPairs>
  <TitlesOfParts>
    <vt:vector size="58" baseType="lpstr">
      <vt:lpstr>Тема Office</vt:lpstr>
      <vt:lpstr>1_Тема Office</vt:lpstr>
      <vt:lpstr>2_Тема Office</vt:lpstr>
      <vt:lpstr>3_Тема Office</vt:lpstr>
      <vt:lpstr>5_Тема Office</vt:lpstr>
      <vt:lpstr>4_Тема Office</vt:lpstr>
      <vt:lpstr>7_Тема Office</vt:lpstr>
      <vt:lpstr>8_Тема Office</vt:lpstr>
      <vt:lpstr>9_Тема Office</vt:lpstr>
      <vt:lpstr>6_Тема Office</vt:lpstr>
      <vt:lpstr>10_Тема Office</vt:lpstr>
      <vt:lpstr>12_Тема Office</vt:lpstr>
      <vt:lpstr>Презентация PowerPoint</vt:lpstr>
      <vt:lpstr> </vt:lpstr>
      <vt:lpstr> </vt:lpstr>
      <vt:lpstr> </vt:lpstr>
      <vt:lpstr>Презентация PowerPoint</vt:lpstr>
      <vt:lpstr> </vt:lpstr>
      <vt:lpstr> </vt:lpstr>
      <vt:lpstr> </vt:lpstr>
      <vt:lpstr> </vt:lpstr>
      <vt:lpstr>Презентация PowerPoint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uvr</cp:lastModifiedBy>
  <cp:revision>208</cp:revision>
  <dcterms:modified xsi:type="dcterms:W3CDTF">2016-06-01T05:11:45Z</dcterms:modified>
</cp:coreProperties>
</file>